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</p:sldMasterIdLst>
  <p:notesMasterIdLst>
    <p:notesMasterId r:id="rId74"/>
  </p:notesMasterIdLst>
  <p:handoutMasterIdLst>
    <p:handoutMasterId r:id="rId75"/>
  </p:handoutMasterIdLst>
  <p:sldIdLst>
    <p:sldId id="271" r:id="rId3"/>
    <p:sldId id="376" r:id="rId4"/>
    <p:sldId id="379" r:id="rId5"/>
    <p:sldId id="377" r:id="rId6"/>
    <p:sldId id="380" r:id="rId7"/>
    <p:sldId id="383" r:id="rId8"/>
    <p:sldId id="328" r:id="rId9"/>
    <p:sldId id="408" r:id="rId10"/>
    <p:sldId id="347" r:id="rId11"/>
    <p:sldId id="404" r:id="rId12"/>
    <p:sldId id="405" r:id="rId13"/>
    <p:sldId id="348" r:id="rId14"/>
    <p:sldId id="329" r:id="rId15"/>
    <p:sldId id="349" r:id="rId16"/>
    <p:sldId id="350" r:id="rId17"/>
    <p:sldId id="352" r:id="rId18"/>
    <p:sldId id="351" r:id="rId19"/>
    <p:sldId id="354" r:id="rId20"/>
    <p:sldId id="353" r:id="rId21"/>
    <p:sldId id="355" r:id="rId22"/>
    <p:sldId id="357" r:id="rId23"/>
    <p:sldId id="356" r:id="rId24"/>
    <p:sldId id="393" r:id="rId25"/>
    <p:sldId id="394" r:id="rId26"/>
    <p:sldId id="330" r:id="rId27"/>
    <p:sldId id="400" r:id="rId28"/>
    <p:sldId id="323" r:id="rId29"/>
    <p:sldId id="368" r:id="rId30"/>
    <p:sldId id="324" r:id="rId31"/>
    <p:sldId id="325" r:id="rId32"/>
    <p:sldId id="366" r:id="rId33"/>
    <p:sldId id="365" r:id="rId34"/>
    <p:sldId id="397" r:id="rId35"/>
    <p:sldId id="363" r:id="rId36"/>
    <p:sldId id="326" r:id="rId37"/>
    <p:sldId id="364" r:id="rId38"/>
    <p:sldId id="395" r:id="rId39"/>
    <p:sldId id="401" r:id="rId40"/>
    <p:sldId id="332" r:id="rId41"/>
    <p:sldId id="402" r:id="rId42"/>
    <p:sldId id="398" r:id="rId43"/>
    <p:sldId id="399" r:id="rId44"/>
    <p:sldId id="384" r:id="rId45"/>
    <p:sldId id="335" r:id="rId46"/>
    <p:sldId id="336" r:id="rId47"/>
    <p:sldId id="337" r:id="rId48"/>
    <p:sldId id="327" r:id="rId49"/>
    <p:sldId id="370" r:id="rId50"/>
    <p:sldId id="369" r:id="rId51"/>
    <p:sldId id="340" r:id="rId52"/>
    <p:sldId id="385" r:id="rId53"/>
    <p:sldId id="390" r:id="rId54"/>
    <p:sldId id="391" r:id="rId55"/>
    <p:sldId id="388" r:id="rId56"/>
    <p:sldId id="392" r:id="rId57"/>
    <p:sldId id="386" r:id="rId58"/>
    <p:sldId id="359" r:id="rId59"/>
    <p:sldId id="403" r:id="rId60"/>
    <p:sldId id="406" r:id="rId61"/>
    <p:sldId id="407" r:id="rId62"/>
    <p:sldId id="409" r:id="rId63"/>
    <p:sldId id="358" r:id="rId64"/>
    <p:sldId id="345" r:id="rId65"/>
    <p:sldId id="373" r:id="rId66"/>
    <p:sldId id="360" r:id="rId67"/>
    <p:sldId id="362" r:id="rId68"/>
    <p:sldId id="375" r:id="rId69"/>
    <p:sldId id="346" r:id="rId70"/>
    <p:sldId id="361" r:id="rId71"/>
    <p:sldId id="367" r:id="rId72"/>
    <p:sldId id="410" r:id="rId73"/>
  </p:sldIdLst>
  <p:sldSz cx="9144000" cy="6858000" type="screen4x3"/>
  <p:notesSz cx="9144000" cy="6858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6" autoAdjust="0"/>
    <p:restoredTop sz="94586" autoAdjust="0"/>
  </p:normalViewPr>
  <p:slideViewPr>
    <p:cSldViewPr>
      <p:cViewPr>
        <p:scale>
          <a:sx n="84" d="100"/>
          <a:sy n="84" d="100"/>
        </p:scale>
        <p:origin x="-966" y="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7" d="100"/>
        <a:sy n="77" d="100"/>
      </p:scale>
      <p:origin x="0" y="0"/>
    </p:cViewPr>
  </p:sorterViewPr>
  <p:notesViewPr>
    <p:cSldViewPr>
      <p:cViewPr varScale="1">
        <p:scale>
          <a:sx n="111" d="100"/>
          <a:sy n="111" d="100"/>
        </p:scale>
        <p:origin x="-582" y="-84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9B575-FC6A-458D-9D99-98116A6551F2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F26BE-BDC4-4AEE-B143-007026536E65}" type="slidenum">
              <a:rPr lang="lv-LV" smtClean="0"/>
              <a:pPr/>
              <a:t>‹#›</a:t>
            </a:fld>
            <a:endParaRPr lang="lv-LV"/>
          </a:p>
        </p:txBody>
      </p:sp>
      <p:pic>
        <p:nvPicPr>
          <p:cNvPr id="6" name="Picture 5" descr="eraf_pilns_lv_kr_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"/>
            <a:ext cx="1248139" cy="6926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CE9E6-3E80-4840-AE87-D9F9509949D1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A68EC-071E-4D6D-9B69-4E8961B7ADFF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A68EC-071E-4D6D-9B69-4E8961B7ADFF}" type="slidenum">
              <a:rPr lang="lv-LV" smtClean="0"/>
              <a:pPr/>
              <a:t>1</a:t>
            </a:fld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8EF1-EFF7-41FB-A643-56755C903B19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2204864"/>
            <a:ext cx="6696744" cy="3921299"/>
          </a:xfrm>
        </p:spPr>
        <p:txBody>
          <a:bodyPr/>
          <a:lstStyle>
            <a:lvl1pPr algn="ctr">
              <a:buNone/>
              <a:defRPr b="1" u="none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endParaRPr lang="lv-LV" sz="4000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lv-LV" dirty="0" smtClean="0"/>
              <a:t>2012.14.12.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lv-LV" dirty="0" smtClean="0"/>
              <a:t>RCK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v-LV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626B9-BEFD-4783-8E3B-193E435C46C6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alloon XBd TL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04F8-D271-4731-923F-EBB47CAC8543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1CD6-825B-4D71-AF4A-2E35A4649BAA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2C97-4DD5-4134-A187-D554F09D4AA2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B160-A62D-4145-8BE6-13A8BF77C37D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2880320" cy="792088"/>
          </a:xfrm>
        </p:spPr>
        <p:txBody>
          <a:bodyPr anchor="t">
            <a:normAutofit/>
          </a:bodyPr>
          <a:lstStyle>
            <a:lvl1pPr algn="l">
              <a:defRPr sz="1800" b="1" u="none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1484784"/>
            <a:ext cx="7139136" cy="3816424"/>
          </a:xfrm>
        </p:spPr>
        <p:txBody>
          <a:bodyPr/>
          <a:lstStyle>
            <a:lvl1pPr algn="ctr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7544" y="5445224"/>
            <a:ext cx="8136904" cy="72008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Font typeface="Arial" pitchFamily="34" charset="0"/>
              <a:buNone/>
              <a:defRPr sz="2800" u="none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14FE-86CB-4E56-82DC-E9757A9CEAB1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D9C1-4AFE-4CBF-9DB1-D9E369A6AADD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9B806-B8F6-48F7-83F2-85B229293116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94717-35DC-4A57-827C-2EFB6938856E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A573ED3-3BAA-4B2F-A5C6-E1A40887CD40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/>
          <a:lstStyle>
            <a:lvl1pPr>
              <a:defRPr>
                <a:latin typeface="Balloon XBd TL" pitchFamily="66" charset="0"/>
              </a:defRPr>
            </a:lvl1pPr>
          </a:lstStyle>
          <a:p>
            <a:endParaRPr lang="lv-LV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73ED3-3BAA-4B2F-A5C6-E1A40887CD40}" type="datetime1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 smtClean="0"/>
              <a:t>RCK</a:t>
            </a:r>
            <a:endParaRPr lang="lv-LV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6342C-B5F3-46E0-8700-64FC3543E004}" type="slidenum">
              <a:rPr lang="lv-LV" smtClean="0"/>
              <a:pPr/>
              <a:t>‹#›</a:t>
            </a:fld>
            <a:endParaRPr lang="lv-LV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899592" y="116632"/>
            <a:ext cx="818202" cy="5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www.viaa.gov.lv/images/news/13/4513/txt_20_4514_es_zils_dzeltens_ar_parakstu.jpg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07505" y="69439"/>
            <a:ext cx="648072" cy="5071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50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D5932-A533-4ED4-BABC-EF9A6382B6BC}" type="datetimeFigureOut">
              <a:rPr lang="lv-LV" smtClean="0"/>
              <a:pPr/>
              <a:t>2013.01.28.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ED411-F240-4C97-B686-440254D91344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836712"/>
            <a:ext cx="6696744" cy="5289451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lv-LV" dirty="0" smtClean="0">
                <a:solidFill>
                  <a:schemeClr val="accent2">
                    <a:lumMod val="50000"/>
                  </a:schemeClr>
                </a:solidFill>
              </a:rPr>
              <a:t>ERAF projekts</a:t>
            </a:r>
          </a:p>
          <a:p>
            <a:pPr algn="ctr">
              <a:buNone/>
              <a:defRPr/>
            </a:pPr>
            <a:r>
              <a:rPr lang="lv-LV" sz="1800" i="1" dirty="0" smtClean="0">
                <a:solidFill>
                  <a:schemeClr val="accent2">
                    <a:lumMod val="50000"/>
                  </a:schemeClr>
                </a:solidFill>
              </a:rPr>
              <a:t>2010/0063/3DP/3.1.2.1.1/09/IPIA/VIAA/019</a:t>
            </a:r>
          </a:p>
          <a:p>
            <a:pPr algn="ctr">
              <a:buNone/>
              <a:defRPr/>
            </a:pPr>
            <a:endParaRPr lang="lv-LV" sz="1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  <a:defRPr/>
            </a:pPr>
            <a:r>
              <a:rPr lang="lv-LV" b="1" dirty="0" smtClean="0">
                <a:solidFill>
                  <a:schemeClr val="accent2">
                    <a:lumMod val="50000"/>
                  </a:schemeClr>
                </a:solidFill>
              </a:rPr>
              <a:t>„Rīgas Celtniecības koledžas bibliotēkas un studiju telpu modernizēšana, rekonstruēšana un izglītības pieejamības nodrošināšana arī personām ar funkcionāliem traucējumiem”</a:t>
            </a:r>
          </a:p>
          <a:p>
            <a:endParaRPr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282154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4785395"/>
          </a:xfrm>
        </p:spPr>
        <p:txBody>
          <a:bodyPr>
            <a:normAutofit/>
          </a:bodyPr>
          <a:lstStyle/>
          <a:p>
            <a:r>
              <a:rPr lang="lv-LV" b="1" dirty="0" smtClean="0"/>
              <a:t>Finansējums</a:t>
            </a:r>
          </a:p>
          <a:p>
            <a:endParaRPr lang="lv-LV" dirty="0" smtClean="0"/>
          </a:p>
          <a:p>
            <a:pPr lvl="0"/>
            <a:r>
              <a:rPr lang="lv-LV" dirty="0" smtClean="0"/>
              <a:t>Kopējais finansējums – 433 035.00 LVL</a:t>
            </a:r>
          </a:p>
          <a:p>
            <a:pPr lvl="0"/>
            <a:r>
              <a:rPr lang="lv-LV" dirty="0" smtClean="0"/>
              <a:t>ERAF finansējums -  368 080.00 LVL</a:t>
            </a:r>
          </a:p>
          <a:p>
            <a:pPr lvl="0"/>
            <a:r>
              <a:rPr lang="lv-LV" dirty="0" smtClean="0"/>
              <a:t>Valsts budžeta finansējums -  64 955.00 LVL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628800"/>
            <a:ext cx="6696744" cy="4497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v-LV" b="1" dirty="0" smtClean="0">
                <a:latin typeface="Times New Roman"/>
              </a:rPr>
              <a:t> Projekts tiek </a:t>
            </a:r>
            <a:r>
              <a:rPr lang="lv-LV" b="1" dirty="0" smtClean="0"/>
              <a:t>īstenots</a:t>
            </a:r>
            <a:r>
              <a:rPr lang="lv-LV" b="1" dirty="0" smtClean="0">
                <a:latin typeface="Times New Roman"/>
              </a:rPr>
              <a:t> Rīgā, Gaiziņa ielā 3</a:t>
            </a:r>
          </a:p>
          <a:p>
            <a:endParaRPr lang="lv-LV" b="1" dirty="0" smtClean="0">
              <a:latin typeface="Times New Roman"/>
            </a:endParaRPr>
          </a:p>
          <a:p>
            <a:pPr>
              <a:buNone/>
            </a:pPr>
            <a:endParaRPr lang="lv-LV" b="1" dirty="0" smtClean="0">
              <a:latin typeface="Times New Roman"/>
            </a:endParaRPr>
          </a:p>
          <a:p>
            <a:pPr>
              <a:buNone/>
            </a:pPr>
            <a:r>
              <a:rPr lang="lv-LV" b="1" dirty="0" smtClean="0"/>
              <a:t>Projekta īstenošanas laiks: </a:t>
            </a:r>
            <a:endParaRPr lang="lv-LV" dirty="0" smtClean="0"/>
          </a:p>
          <a:p>
            <a:pPr>
              <a:buNone/>
            </a:pPr>
            <a:r>
              <a:rPr lang="lv-LV" dirty="0" smtClean="0"/>
              <a:t>No  2010. gada 1. janvāra līdz 2012. gada 31. decembrim</a:t>
            </a:r>
          </a:p>
          <a:p>
            <a:endParaRPr lang="lv-LV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143000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124744"/>
            <a:ext cx="8003232" cy="5001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v-LV" sz="2800" dirty="0" smtClean="0"/>
              <a:t>Koledžas direktore, </a:t>
            </a:r>
            <a:r>
              <a:rPr lang="lv-LV" sz="2800" dirty="0" err="1" smtClean="0"/>
              <a:t>Dr.chem</a:t>
            </a:r>
            <a:r>
              <a:rPr lang="lv-LV" sz="2800" dirty="0" smtClean="0"/>
              <a:t> Irēna </a:t>
            </a:r>
            <a:r>
              <a:rPr lang="lv-LV" sz="2800" dirty="0" err="1" smtClean="0"/>
              <a:t>Lūse</a:t>
            </a:r>
            <a:r>
              <a:rPr lang="lv-LV" dirty="0" smtClean="0"/>
              <a:t>:</a:t>
            </a:r>
          </a:p>
          <a:p>
            <a:pPr>
              <a:buNone/>
            </a:pPr>
            <a:r>
              <a:rPr lang="lv-LV" dirty="0" smtClean="0"/>
              <a:t> </a:t>
            </a:r>
          </a:p>
          <a:p>
            <a:pPr>
              <a:buNone/>
            </a:pPr>
            <a:r>
              <a:rPr lang="lv-LV" dirty="0" smtClean="0"/>
              <a:t>„Mūsu skolas ēka ir jau 100 gadu veca un tieši 100 gadus šeit nebija bijis kārtīgs remonts! Katrs lats, ko esam ieguldījuši šajā ēkā, ir </a:t>
            </a:r>
          </a:p>
          <a:p>
            <a:pPr>
              <a:buNone/>
            </a:pPr>
            <a:r>
              <a:rPr lang="lv-LV" dirty="0" smtClean="0">
                <a:solidFill>
                  <a:srgbClr val="C00000"/>
                </a:solidFill>
              </a:rPr>
              <a:t>ieguldījums mūsu nākotnē </a:t>
            </a:r>
          </a:p>
          <a:p>
            <a:pPr>
              <a:buNone/>
            </a:pPr>
            <a:r>
              <a:rPr lang="lv-LV" dirty="0" smtClean="0"/>
              <a:t>- lai saglabātu šo ēku un noturētu tās seno auru!” </a:t>
            </a:r>
          </a:p>
          <a:p>
            <a:pPr>
              <a:buNone/>
            </a:pPr>
            <a:endParaRPr lang="lv-LV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txBody>
          <a:bodyPr>
            <a:normAutofit/>
          </a:bodyPr>
          <a:lstStyle/>
          <a:p>
            <a:r>
              <a:rPr lang="lv-LV" dirty="0" smtClean="0"/>
              <a:t>PROJEKTA PRIORITĀTES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lv-LV" dirty="0" smtClean="0"/>
              <a:t>RCK telpu rekonstrukcija un renovācija</a:t>
            </a:r>
          </a:p>
          <a:p>
            <a:pPr marL="514350" indent="-514350" algn="l">
              <a:buFont typeface="+mj-lt"/>
              <a:buAutoNum type="arabicPeriod"/>
            </a:pPr>
            <a:endParaRPr lang="lv-LV" dirty="0" smtClean="0"/>
          </a:p>
          <a:p>
            <a:pPr marL="514350" indent="-514350" algn="l">
              <a:buFont typeface="+mj-lt"/>
              <a:buAutoNum type="arabicPeriod"/>
            </a:pPr>
            <a:r>
              <a:rPr lang="lv-LV" dirty="0" smtClean="0"/>
              <a:t>Iekārtu, aprīkojuma, informācijas un komunikācijas tehnoloģiju modernizēšana</a:t>
            </a:r>
          </a:p>
          <a:p>
            <a:pPr marL="514350" indent="-514350" algn="l">
              <a:buFont typeface="+mj-lt"/>
              <a:buAutoNum type="arabicPeriod"/>
            </a:pPr>
            <a:endParaRPr lang="lv-LV" dirty="0" smtClean="0"/>
          </a:p>
          <a:p>
            <a:pPr marL="514350" indent="-514350" algn="l">
              <a:buFont typeface="+mj-lt"/>
              <a:buAutoNum type="arabicPeriod"/>
            </a:pPr>
            <a:r>
              <a:rPr lang="lv-LV" dirty="0" smtClean="0"/>
              <a:t>Bibliotēkas modernizēšana</a:t>
            </a:r>
          </a:p>
          <a:p>
            <a:pPr marL="514350" indent="-514350" algn="l">
              <a:buFont typeface="+mj-lt"/>
              <a:buAutoNum type="arabicPeriod"/>
            </a:pPr>
            <a:endParaRPr lang="lv-LV" dirty="0" smtClean="0"/>
          </a:p>
          <a:p>
            <a:pPr marL="514350" indent="-514350" algn="l">
              <a:buFont typeface="+mj-lt"/>
              <a:buAutoNum type="arabicPeriod"/>
            </a:pPr>
            <a:r>
              <a:rPr lang="lv-LV" dirty="0" smtClean="0"/>
              <a:t>Infrastruktūras pielāgošana personām ar funkcionāliem kustību traucējumiem</a:t>
            </a:r>
          </a:p>
          <a:p>
            <a:pPr marL="514350" indent="-514350" algn="l">
              <a:buFont typeface="+mj-lt"/>
              <a:buAutoNum type="arabicPeriod"/>
            </a:pPr>
            <a:endParaRPr lang="lv-LV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v-LV" dirty="0" smtClean="0"/>
              <a:t>RCK telpu rekonstrukcija un renovācija</a:t>
            </a:r>
          </a:p>
          <a:p>
            <a:endParaRPr lang="lv-LV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lv-LV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  <p:pic>
        <p:nvPicPr>
          <p:cNvPr id="19458" name="Picture 2" descr="G:\ERAF_PREZ_PAPILDUS\IMG_11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46" t="7516" r="6201" b="3544"/>
          <a:stretch>
            <a:fillRect/>
          </a:stretch>
        </p:blipFill>
        <p:spPr bwMode="auto">
          <a:xfrm>
            <a:off x="1942268" y="1268760"/>
            <a:ext cx="6558488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6" name="Picture 2" descr="G:\2010-11-14 RCK_13_11_2010 - Copy\RCK_13_11_2010 0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07704" y="1252753"/>
            <a:ext cx="6071865" cy="4047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konstrukciju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siltināt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bēniņus</a:t>
            </a:r>
            <a:endParaRPr lang="lv-LV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3" descr="C:\Users\Aris\Pictures\ERAF_FOTO - Copy\ARHIVS\RCK_ERAF_5_STAVS 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252752"/>
            <a:ext cx="6264695" cy="4176463"/>
          </a:xfrm>
          <a:noFill/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konstrukciju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siltināt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bēniņus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konstrukciju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siltināt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bēniņus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  <p:pic>
        <p:nvPicPr>
          <p:cNvPr id="16386" name="Picture 2" descr="G:\ERAF_PREZ_PAPILDUS\RCK ERAF 28-10-2010 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252802"/>
            <a:ext cx="6264275" cy="41761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konstrukciju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siltināt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bēniņus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  <p:pic>
        <p:nvPicPr>
          <p:cNvPr id="15362" name="Picture 2" descr="G:\ERAF_PREZ_PAPILDUS\RCK ERAF 28-10-2010 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252802"/>
            <a:ext cx="6264275" cy="41761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8" name="Picture 2" descr="G:\2010-11-14 RCK_13_11_2010 - Copy\RCK_13_11_2010 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79712" y="1300758"/>
            <a:ext cx="6216698" cy="4144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konstrukciju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jumta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siltināt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bēniņus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6" name="Picture 2" descr="C:\Users\Aris\Pictures\ERAF_FOTO - Copy\KORIDORS\RCK_ERAF_5_STAVS 0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39726" y="1340768"/>
            <a:ext cx="6060665" cy="4040443"/>
          </a:xfrm>
          <a:noFill/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2" descr="G:\2010-10-28 RCK ERAF 28-10-2010\RCK ERAF 28-10-2010 1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95736" y="1039292"/>
            <a:ext cx="5904656" cy="442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2" descr="G:\2010-11-14 RCK_13_11_2010 - Copy\RCK_13_11_2010 0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55044" y="1124744"/>
            <a:ext cx="6263879" cy="4175919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lvl="0"/>
            <a:r>
              <a:rPr lang="lv-LV" sz="1600" dirty="0" smtClean="0"/>
              <a:t>Rekonstruēt bijušās bibliotēkas telpas, siltināt, izbūvēt jumta logus, iekārtojot auditorijas diplomdarbu un kursa darbu veikšanai, diplomdarbu arhīva izveidei un izstāžu zālei;</a:t>
            </a:r>
            <a:endParaRPr lang="lv-LV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2" descr="G:\2010-10-28 RCK ERAF 28-10-2010\RCK ERAF 28-10-2010 0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5044" y="1211743"/>
            <a:ext cx="6133380" cy="408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2" descr="C:\Documents and Settings\Velta\Desktop\Kapnu%20telpa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5044" y="1124744"/>
            <a:ext cx="6263879" cy="417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2" descr="G:\2010-12-03 RCK_5_STAVS_3_12_2010\RCK_5_STAVS_3_12_2010 0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5044" y="1196752"/>
            <a:ext cx="6155867" cy="4103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2" descr="C:\Documents and Settings\Velta\Desktop\Kapnu%20telpa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5044" y="1484313"/>
            <a:ext cx="572452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1520" y="5445224"/>
            <a:ext cx="8640960" cy="86409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2" descr="C:\Users\Aris\Pictures\ERAF_FOTO - Copy\KRATUVE\ERAF_05_01_2011 0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693" y="1052736"/>
            <a:ext cx="5666974" cy="4247927"/>
          </a:xfrm>
          <a:noFill/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1520" y="5445224"/>
            <a:ext cx="8712968" cy="86409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lv-LV" sz="1800" dirty="0" smtClean="0"/>
              <a:t>Rekonstruēt bijušās bibliotēkas telpas, siltināt, izbūvēt jumta logus, iekārtojot auditorijas diplomdarbu un kursa darbu veikšanai, diplomdarbu arhīva izveidei un izstāžu zālei;</a:t>
            </a:r>
            <a:endParaRPr lang="lv-LV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2" descr="C:\Users\Aris\Pictures\ERAF_FOTO - Copy\LASITAVA\ERAF_05_01_2011 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4452" y="1045890"/>
            <a:ext cx="5669956" cy="4254773"/>
          </a:xfrm>
          <a:noFill/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1520" y="5445224"/>
            <a:ext cx="8712968" cy="936104"/>
          </a:xfrm>
        </p:spPr>
        <p:txBody>
          <a:bodyPr>
            <a:normAutofit fontScale="925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" name="Picture 2" descr="C:\Users\Aris\Pictures\ERAF_ATLASITI_2011_12_01\RCK_ERAF_5_STAVS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692" y="1048433"/>
            <a:ext cx="5672715" cy="4252230"/>
          </a:xfrm>
          <a:noFill/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23528" y="5445224"/>
            <a:ext cx="8568952" cy="936104"/>
          </a:xfrm>
        </p:spPr>
        <p:txBody>
          <a:bodyPr>
            <a:normAutofit fontScale="925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7170" name="Picture 2" descr="G:\PREZENTACIJAI_ERAF\IMG_88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47225" y="1025509"/>
            <a:ext cx="6429231" cy="4275699"/>
          </a:xfrm>
          <a:prstGeom prst="rect">
            <a:avLst/>
          </a:prstGeom>
          <a:noFill/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23528" y="5445224"/>
            <a:ext cx="8568952" cy="86409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8194" name="Picture 2" descr="G:\PREZENTACIJAI_ERAF\IMG_88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95737" y="1121285"/>
            <a:ext cx="6336704" cy="4214165"/>
          </a:xfrm>
          <a:prstGeom prst="rect">
            <a:avLst/>
          </a:prstGeom>
          <a:noFill/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23528" y="5445224"/>
            <a:ext cx="8568952" cy="936104"/>
          </a:xfrm>
        </p:spPr>
        <p:txBody>
          <a:bodyPr>
            <a:normAutofit fontScale="925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bijušās bibliotēkas telpas, siltināt, izbūvēt jumta logus, iekārtojot auditorijas diplomdarbu un kursa darbu veikšanai, diplomdarbu arhīva izveidei un izstāžu zālei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6" name="Picture 2" descr="C:\Users\Aris\Pictures\ERAF_FOTO - Copy\ELEKTRIBA_UGUNSDROS\ERAF_05_01_2011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77767" y="1045890"/>
            <a:ext cx="5766641" cy="4327326"/>
          </a:xfrm>
          <a:noFill/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1520" y="5445224"/>
            <a:ext cx="8712968" cy="864096"/>
          </a:xfrm>
        </p:spPr>
        <p:txBody>
          <a:bodyPr>
            <a:normAutofit lnSpcReduction="100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galveno elektrosadali, elektrotīklus, izveidot interneta pieslēgumu visā ēkā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1520" y="5445224"/>
            <a:ext cx="8712968" cy="864096"/>
          </a:xfrm>
        </p:spPr>
        <p:txBody>
          <a:bodyPr>
            <a:normAutofit lnSpcReduction="10000"/>
          </a:bodyPr>
          <a:lstStyle/>
          <a:p>
            <a:pPr lvl="0"/>
            <a:r>
              <a:rPr lang="lv-LV" sz="1800" dirty="0" smtClean="0">
                <a:latin typeface="Arial" pitchFamily="34" charset="0"/>
                <a:cs typeface="Arial" pitchFamily="34" charset="0"/>
              </a:rPr>
              <a:t>Rekonstruēt galveno elektrosadali, elektrotīklus, izveidot interneta pieslēgumu visā ēkā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 dirty="0" smtClean="0"/>
          </a:p>
        </p:txBody>
      </p:sp>
      <p:pic>
        <p:nvPicPr>
          <p:cNvPr id="7170" name="Picture 2" descr="G:\ERAF_PREZ_PAPILDUS\RCK_13_11_2010 0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6053" y="980728"/>
            <a:ext cx="6588731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6" name="Picture 2" descr="G:\2010-10-28 RCK ERAF 28-10-2010\RCK ERAF 28-10-2010 0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7740" y="1268760"/>
            <a:ext cx="6480719" cy="446449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805264"/>
            <a:ext cx="8136904" cy="648072"/>
          </a:xfrm>
        </p:spPr>
        <p:txBody>
          <a:bodyPr>
            <a:normAutofit/>
          </a:bodyPr>
          <a:lstStyle/>
          <a:p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Iekārtot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ventilāciju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restaurācijas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darbnīcās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8" name="Picture 2" descr="G:\2010-10-28 RCK ERAF 28-10-2010\RCK ERAF 28-10-2010 1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07704" y="1268760"/>
            <a:ext cx="6588731" cy="4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805264"/>
            <a:ext cx="8136904" cy="576064"/>
          </a:xfrm>
        </p:spPr>
        <p:txBody>
          <a:bodyPr>
            <a:normAutofit/>
          </a:bodyPr>
          <a:lstStyle/>
          <a:p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Iekārtot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ventilāciju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restaurācijas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darbnīcās</a:t>
            </a:r>
            <a:endParaRPr lang="lv-LV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10242" name="Picture 2" descr="G:\PREZENTACIJAI_ERAF\IMG_87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0882" r="22637"/>
          <a:stretch>
            <a:fillRect/>
          </a:stretch>
        </p:blipFill>
        <p:spPr bwMode="auto">
          <a:xfrm>
            <a:off x="3707904" y="662261"/>
            <a:ext cx="3528392" cy="5048344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733256"/>
            <a:ext cx="8136904" cy="576064"/>
          </a:xfrm>
        </p:spPr>
        <p:txBody>
          <a:bodyPr>
            <a:normAutofit fontScale="70000" lnSpcReduction="2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Izveidot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ēkas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zibens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aizsardzības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ugunsgrēka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trauksmes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sistēmu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6" name="Picture 2" descr="C:\Documents and Settings\Velta\Desktop\Kapnu%20telpa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39726" y="1116204"/>
            <a:ext cx="6276690" cy="4184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445224"/>
            <a:ext cx="8136904" cy="864096"/>
          </a:xfrm>
        </p:spPr>
        <p:txBody>
          <a:bodyPr>
            <a:normAutofit fontScale="62500" lnSpcReduction="2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Rekonstruēt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studiju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ēkas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ieejas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mezglu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pārveidojot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RCK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sardzes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telpu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vējtveri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durvis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ielas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kāpnes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8" name="Picture 2" descr="C:\Users\Aris\Pictures\ERAF_2011-01-27\0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692" y="1102409"/>
            <a:ext cx="5600707" cy="4198254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517232"/>
            <a:ext cx="8352928" cy="864096"/>
          </a:xfrm>
        </p:spPr>
        <p:txBody>
          <a:bodyPr>
            <a:normAutofit fontScale="62500" lnSpcReduction="2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Rekonstruēt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studiju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ēkas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ieejas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mezglu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pārveidojot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RCK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sardzes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telpu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vējtveri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durvis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ielas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kāpnes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445224"/>
            <a:ext cx="8136904" cy="936104"/>
          </a:xfrm>
        </p:spPr>
        <p:txBody>
          <a:bodyPr>
            <a:normAutofit fontScale="62500" lnSpcReduction="2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Rekonstruēt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pagrabstāva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grīdas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savienot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RCK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ēdnīcu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lai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tā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būtu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pieejama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personām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funkcionāliem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traucējumiem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pic>
        <p:nvPicPr>
          <p:cNvPr id="3074" name="Picture 2" descr="G:\ERAF_PREZ_PAPILDUS\RCK_21_12_2010 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5044" y="1052736"/>
            <a:ext cx="6371891" cy="42479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7" name="Picture 2" descr="G:\2010-11-14 RCK_13_11_2010 - Copy\RCK_13_11_2010 0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5044" y="1124744"/>
            <a:ext cx="6263879" cy="417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445224"/>
            <a:ext cx="8136904" cy="936104"/>
          </a:xfrm>
        </p:spPr>
        <p:txBody>
          <a:bodyPr>
            <a:normAutofit fontScale="62500" lnSpcReduction="2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Rekonstruēt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pagrabstāva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grīdas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savienot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RCK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ēdnīcu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lai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tā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būtu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pieejama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personām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funkcionāliem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traucējumiem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8" name="Picture 2" descr="C:\Users\Aris\Pictures\ERAF_EDNICAS_DURVIS\IMG_98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097164"/>
            <a:ext cx="5999151" cy="4204044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445224"/>
            <a:ext cx="8136904" cy="936104"/>
          </a:xfrm>
        </p:spPr>
        <p:txBody>
          <a:bodyPr>
            <a:normAutofit fontScale="62500" lnSpcReduction="2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Rekonstruēt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pagrabstāva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grīdas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savienot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RCK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ēdnīcu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lai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tā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būtu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pieejama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personām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funkcionāliem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traucējumiem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6" name="Picture 2" descr="C:\Users\Aris\Pictures\ERAF_FOTO - Copy\PAGRABS\ERAF_05_01_2011 0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4452" y="1052736"/>
            <a:ext cx="5660833" cy="4247927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445224"/>
            <a:ext cx="8136904" cy="936104"/>
          </a:xfrm>
        </p:spPr>
        <p:txBody>
          <a:bodyPr>
            <a:normAutofit fontScale="62500" lnSpcReduction="2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Rekonstruēt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pagrabstāva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grīdas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savienot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RCK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ēdnīcu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lai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tā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būtu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pieejama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personām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funkcionāliem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traucējumiem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pic>
        <p:nvPicPr>
          <p:cNvPr id="9218" name="Picture 2" descr="G:\PREZENTACIJAI_ERAF\IMG_87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67744" y="1052736"/>
            <a:ext cx="6302836" cy="4191642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445224"/>
            <a:ext cx="8136904" cy="936104"/>
          </a:xfrm>
        </p:spPr>
        <p:txBody>
          <a:bodyPr>
            <a:normAutofit fontScale="62500" lnSpcReduction="2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Rekonstruēt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pagrabstāva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renovēt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grīdas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segumu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savienot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gaiteni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RCK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ēdnīcu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lai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tā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būtu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pieejama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personām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funkcionāliem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traucējumiem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lv-LV" dirty="0" smtClean="0">
                <a:latin typeface="Arial" pitchFamily="34" charset="0"/>
                <a:cs typeface="Arial" pitchFamily="34" charset="0"/>
              </a:rPr>
              <a:t>Rekonstruēt tēlniecības darbu restaurācijas prakses telpas, siltināt grīdas un sienas, nomainīt jumta konstrukcijas un segumu.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pic>
        <p:nvPicPr>
          <p:cNvPr id="2050" name="Picture 2" descr="G:\ERAF_PREZ_PAPILDUS\RCK_13_11_2010 0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5044" y="1484313"/>
            <a:ext cx="5724525" cy="381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lv-LV" dirty="0" smtClean="0">
                <a:latin typeface="Arial" pitchFamily="34" charset="0"/>
                <a:cs typeface="Arial" pitchFamily="34" charset="0"/>
              </a:rPr>
              <a:t>Rekonstruēt tēlniecības darbu restaurācijas prakses telpas, siltināt grīdas un sienas, nomainīt jumta konstrukcijas un segumu.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pic>
        <p:nvPicPr>
          <p:cNvPr id="8194" name="Picture 2" descr="G:\ERAF_PREZ_PAPILDUS\IMG_10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949722"/>
            <a:ext cx="5801254" cy="43509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lv-LV" dirty="0" smtClean="0">
                <a:latin typeface="Arial" pitchFamily="34" charset="0"/>
                <a:cs typeface="Arial" pitchFamily="34" charset="0"/>
              </a:rPr>
              <a:t>Rekonstruēt tēlniecības darbu restaurācijas prakses telpas, siltināt grīdas un sienas, nomainīt jumta konstrukcijas un segumu.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pic>
        <p:nvPicPr>
          <p:cNvPr id="1026" name="Picture 2" descr="G:\ERAF_PREZ_PAPILDUS\IMG_0738_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3073" y="1484313"/>
            <a:ext cx="5088467" cy="381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lv-LV" dirty="0" smtClean="0">
                <a:latin typeface="Arial" pitchFamily="34" charset="0"/>
                <a:cs typeface="Arial" pitchFamily="34" charset="0"/>
              </a:rPr>
              <a:t>Rekonstruēt tēlniecības darbu restaurācijas prakses telpas, siltināt grīdas un sienas, nomainīt jumta konstrukcijas un segumu.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pic>
        <p:nvPicPr>
          <p:cNvPr id="9218" name="Picture 2" descr="G:\ERAF_PREZ_PAPILDUS\IMG_0746_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7414" y="1196975"/>
            <a:ext cx="5471584" cy="4103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lv-LV" dirty="0" smtClean="0">
                <a:latin typeface="Arial" pitchFamily="34" charset="0"/>
                <a:cs typeface="Arial" pitchFamily="34" charset="0"/>
              </a:rPr>
              <a:t>Rekonstruēt tēlniecības darbu restaurācijas prakses telpas, siltināt grīdas un sienas, nomainīt jumta konstrukcijas un segumu.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pic>
        <p:nvPicPr>
          <p:cNvPr id="6146" name="Picture 2" descr="G:\ERAF_PREZ_PAPILDUS\IMG_10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7414" y="1196975"/>
            <a:ext cx="5471584" cy="4103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RCK </a:t>
            </a:r>
            <a:r>
              <a:rPr lang="en-GB" dirty="0" err="1" smtClean="0"/>
              <a:t>telpu</a:t>
            </a:r>
            <a:r>
              <a:rPr lang="en-GB" dirty="0" smtClean="0"/>
              <a:t> </a:t>
            </a:r>
            <a:r>
              <a:rPr lang="en-GB" dirty="0" err="1" smtClean="0"/>
              <a:t>rekonstrukcija</a:t>
            </a:r>
            <a:r>
              <a:rPr lang="en-GB" dirty="0" smtClean="0"/>
              <a:t> un </a:t>
            </a:r>
            <a:r>
              <a:rPr lang="en-GB" dirty="0" err="1" smtClean="0"/>
              <a:t>renovācija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lv-LV" dirty="0" smtClean="0">
                <a:latin typeface="Arial" pitchFamily="34" charset="0"/>
                <a:cs typeface="Arial" pitchFamily="34" charset="0"/>
              </a:rPr>
              <a:t>Rekonstruēt tēlniecības darbu restaurācijas prakses telpas, siltināt grīdas un sienas, nomainīt jumta konstrukcijas un segumu.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pic>
        <p:nvPicPr>
          <p:cNvPr id="5122" name="Picture 2" descr="G:\ERAF_PREZ_PAPILDUS\IMG_1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7414" y="1196975"/>
            <a:ext cx="5471584" cy="4103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2.Iekārtu, aprīkojuma, informācijas un komunikācijas tehnoloģiju modernizēšana</a:t>
            </a:r>
          </a:p>
          <a:p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lv-LV" dirty="0" smtClean="0"/>
              <a:t>Iekārtu, aprīkojuma, informācijas un komunikācijas tehnoloģiju modernizēšana</a:t>
            </a:r>
            <a:br>
              <a:rPr lang="lv-LV" dirty="0" smtClean="0"/>
            </a:br>
            <a:endParaRPr lang="lv-LV" dirty="0"/>
          </a:p>
        </p:txBody>
      </p:sp>
      <p:pic>
        <p:nvPicPr>
          <p:cNvPr id="6" name="Content Placeholder 4" descr="Pictur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829" t="4282" r="7393"/>
          <a:stretch>
            <a:fillRect/>
          </a:stretch>
        </p:blipFill>
        <p:spPr>
          <a:xfrm>
            <a:off x="2915816" y="1475931"/>
            <a:ext cx="4824536" cy="376669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445224"/>
            <a:ext cx="8136904" cy="86409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lv-LV" dirty="0" smtClean="0">
                <a:latin typeface="Arial" pitchFamily="34" charset="0"/>
                <a:cs typeface="Arial" pitchFamily="34" charset="0"/>
              </a:rPr>
              <a:t>Iegādāties un uzstādīt konferenču telpu aprīkojumu, kas nodrošinās studiju optimizāciju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032448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Iekārtu, aprīkojuma, informācijas un komunikācijas tehnoloģiju modernizēšana</a:t>
            </a:r>
            <a:br>
              <a:rPr lang="lv-LV" dirty="0" smtClean="0"/>
            </a:br>
            <a:endParaRPr lang="lv-LV" dirty="0"/>
          </a:p>
        </p:txBody>
      </p:sp>
      <p:pic>
        <p:nvPicPr>
          <p:cNvPr id="6" name="Picture 2" descr="E:\371CANON\_MG_7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5044" y="1484312"/>
            <a:ext cx="5932666" cy="410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589240"/>
            <a:ext cx="8136904" cy="720080"/>
          </a:xfrm>
        </p:spPr>
        <p:txBody>
          <a:bodyPr>
            <a:normAutofit fontScale="925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Modernizēt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datortīklus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veidojot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centralizētu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lokālo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tīklu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lv-LV" u="none" dirty="0" smtClean="0"/>
              <a:t>Iekārtu, aprīkojuma, informācijas un komunikācijas tehnoloģiju modernizēšana</a:t>
            </a: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1916832"/>
            <a:ext cx="6563072" cy="3168352"/>
          </a:xfrm>
        </p:spPr>
        <p:txBody>
          <a:bodyPr>
            <a:normAutofit fontScale="85000" lnSpcReduction="20000"/>
          </a:bodyPr>
          <a:lstStyle/>
          <a:p>
            <a:pPr lvl="0" algn="l"/>
            <a:r>
              <a:rPr lang="lv-LV" dirty="0" err="1" smtClean="0"/>
              <a:t>Autodesk</a:t>
            </a:r>
            <a:r>
              <a:rPr lang="lv-LV" dirty="0" smtClean="0"/>
              <a:t> </a:t>
            </a:r>
            <a:r>
              <a:rPr lang="lv-LV" dirty="0" err="1" smtClean="0"/>
              <a:t>Building</a:t>
            </a:r>
            <a:r>
              <a:rPr lang="lv-LV" dirty="0" smtClean="0"/>
              <a:t> </a:t>
            </a:r>
            <a:r>
              <a:rPr lang="lv-LV" dirty="0" err="1" smtClean="0"/>
              <a:t>Design</a:t>
            </a:r>
            <a:r>
              <a:rPr lang="lv-LV" dirty="0" smtClean="0"/>
              <a:t> </a:t>
            </a:r>
            <a:r>
              <a:rPr lang="lv-LV" dirty="0" err="1" smtClean="0"/>
              <a:t>Suite</a:t>
            </a:r>
            <a:r>
              <a:rPr lang="lv-LV" dirty="0" smtClean="0"/>
              <a:t> </a:t>
            </a:r>
            <a:r>
              <a:rPr lang="lv-LV" dirty="0" err="1" smtClean="0"/>
              <a:t>for</a:t>
            </a:r>
            <a:r>
              <a:rPr lang="lv-LV" dirty="0" smtClean="0"/>
              <a:t> </a:t>
            </a:r>
            <a:r>
              <a:rPr lang="lv-LV" dirty="0" err="1" smtClean="0"/>
              <a:t>Education</a:t>
            </a:r>
            <a:r>
              <a:rPr lang="lv-LV" dirty="0" smtClean="0"/>
              <a:t> 2012 programma automatizētai rasēšanai;</a:t>
            </a:r>
          </a:p>
          <a:p>
            <a:pPr lvl="0" algn="l"/>
            <a:r>
              <a:rPr lang="lv-LV" dirty="0" smtClean="0"/>
              <a:t>Microsoft Project </a:t>
            </a:r>
            <a:r>
              <a:rPr lang="lv-LV" dirty="0" err="1" smtClean="0"/>
              <a:t>Pro</a:t>
            </a:r>
            <a:r>
              <a:rPr lang="lv-LV" dirty="0" smtClean="0"/>
              <a:t> 2010 izmanto kalendāro grafiku projektēšanai un būvdarbu organizēšanai;</a:t>
            </a:r>
          </a:p>
          <a:p>
            <a:pPr lvl="0" algn="l"/>
            <a:r>
              <a:rPr lang="lv-LV" dirty="0" err="1" smtClean="0"/>
              <a:t>WTware</a:t>
            </a:r>
            <a:r>
              <a:rPr lang="lv-LV" dirty="0" smtClean="0"/>
              <a:t> - Windows </a:t>
            </a:r>
            <a:r>
              <a:rPr lang="lv-LV" dirty="0" err="1" smtClean="0"/>
              <a:t>terminālservisa</a:t>
            </a:r>
            <a:r>
              <a:rPr lang="lv-LV" dirty="0" smtClean="0"/>
              <a:t> klienta programma.</a:t>
            </a:r>
          </a:p>
          <a:p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Modernizēt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programmnodrošinājumu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960440" cy="792088"/>
          </a:xfrm>
        </p:spPr>
        <p:txBody>
          <a:bodyPr>
            <a:normAutofit fontScale="90000"/>
          </a:bodyPr>
          <a:lstStyle/>
          <a:p>
            <a:r>
              <a:rPr lang="lv-LV" u="none" dirty="0" smtClean="0"/>
              <a:t>Iekārtu, aprīkojuma, informācijas un komunikācijas tehnoloģiju modernizēšana</a:t>
            </a:r>
            <a:endParaRPr lang="lv-LV" dirty="0"/>
          </a:p>
        </p:txBody>
      </p:sp>
      <p:pic>
        <p:nvPicPr>
          <p:cNvPr id="6" name="Picture 3" descr="C:\Users\Aris\Desktop\IMG_8564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4115" y="1412776"/>
            <a:ext cx="6272344" cy="4176463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517232"/>
            <a:ext cx="8136904" cy="648072"/>
          </a:xfrm>
        </p:spPr>
        <p:txBody>
          <a:bodyPr>
            <a:normAutofit fontScale="92500" lnSpcReduction="1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Iegādāties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aprīkojumu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restaurācijas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darbnīcām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176464" cy="792088"/>
          </a:xfrm>
        </p:spPr>
        <p:txBody>
          <a:bodyPr>
            <a:normAutofit fontScale="90000"/>
          </a:bodyPr>
          <a:lstStyle/>
          <a:p>
            <a:r>
              <a:rPr lang="lv-LV" u="none" dirty="0" smtClean="0"/>
              <a:t>Iekārtu, aprīkojuma, informācijas un komunikācijas tehnoloģiju modernizēšana</a:t>
            </a:r>
            <a:endParaRPr lang="lv-LV" dirty="0"/>
          </a:p>
        </p:txBody>
      </p:sp>
      <p:pic>
        <p:nvPicPr>
          <p:cNvPr id="7" name="Picture 2" descr="G:\2010-10-28 RCK ERAF 28-10-2010\RCK ERAF 28-10-2010 1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5044" y="1484312"/>
            <a:ext cx="6265403" cy="417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589240"/>
            <a:ext cx="8136904" cy="576064"/>
          </a:xfrm>
        </p:spPr>
        <p:txBody>
          <a:bodyPr>
            <a:normAutofit fontScale="85000" lnSpcReduction="20000"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Iegādāties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aprīkojumu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restaurācijas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darbnīcām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248472" cy="792088"/>
          </a:xfrm>
        </p:spPr>
        <p:txBody>
          <a:bodyPr>
            <a:normAutofit fontScale="90000"/>
          </a:bodyPr>
          <a:lstStyle/>
          <a:p>
            <a:r>
              <a:rPr lang="lv-LV" u="none" dirty="0" smtClean="0"/>
              <a:t>Iekārtu, aprīkojuma, informācijas un komunikācijas tehnoloģiju modernizēšana</a:t>
            </a:r>
            <a:endParaRPr lang="lv-LV" dirty="0"/>
          </a:p>
        </p:txBody>
      </p:sp>
      <p:pic>
        <p:nvPicPr>
          <p:cNvPr id="8" name="Picture 2" descr="C:\Users\Aris\Desktop\IMG_85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484784"/>
            <a:ext cx="6134197" cy="4089464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661248"/>
            <a:ext cx="8136904" cy="504056"/>
          </a:xfrm>
        </p:spPr>
        <p:txBody>
          <a:bodyPr/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Iegādāties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aprīkojumu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restaurācijas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darbnīcām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lv-LV" u="sng" dirty="0" smtClean="0"/>
              <a:t>Iekārtu, aprīkojuma, informācijas un komunikācijas tehnoloģiju modernizēšana</a:t>
            </a:r>
            <a:r>
              <a:rPr lang="lv-LV" dirty="0" smtClean="0"/>
              <a:t>:</a:t>
            </a:r>
            <a:br>
              <a:rPr lang="lv-LV" dirty="0" smtClean="0"/>
            </a:br>
            <a:endParaRPr lang="lv-LV" dirty="0"/>
          </a:p>
        </p:txBody>
      </p:sp>
      <p:pic>
        <p:nvPicPr>
          <p:cNvPr id="5122" name="Picture 2" descr="G:\PREZENTACIJAI_ERAF\IMG_87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61143" y="1692535"/>
            <a:ext cx="5112327" cy="339990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47500" lnSpcReduction="20000"/>
          </a:bodyPr>
          <a:lstStyle/>
          <a:p>
            <a:pPr lvl="0"/>
            <a:r>
              <a:rPr lang="lv-LV" dirty="0" smtClean="0"/>
              <a:t>Izveidot elektronisko caurlaides sistēmu un drošības novērošanas sistēmu. </a:t>
            </a:r>
          </a:p>
          <a:p>
            <a:r>
              <a:rPr lang="lv-LV" dirty="0" smtClean="0"/>
              <a:t> 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3.</a:t>
            </a:r>
            <a:r>
              <a:rPr lang="en-GB" dirty="0" err="1" smtClean="0"/>
              <a:t>Bibliotēkas</a:t>
            </a:r>
            <a:r>
              <a:rPr lang="en-GB" dirty="0" smtClean="0"/>
              <a:t> </a:t>
            </a:r>
            <a:r>
              <a:rPr lang="en-GB" dirty="0" err="1" smtClean="0"/>
              <a:t>modernizēšana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2880320" cy="576064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 </a:t>
            </a:r>
            <a:br>
              <a:rPr lang="lv-LV" dirty="0" smtClean="0"/>
            </a:br>
            <a:r>
              <a:rPr lang="en-GB" dirty="0" err="1" smtClean="0"/>
              <a:t>Bibliotēkas</a:t>
            </a:r>
            <a:r>
              <a:rPr lang="en-GB" dirty="0" smtClean="0"/>
              <a:t> </a:t>
            </a:r>
            <a:r>
              <a:rPr lang="en-GB" dirty="0" err="1" smtClean="0"/>
              <a:t>modernizēšana</a:t>
            </a:r>
            <a:r>
              <a:rPr lang="en-GB" dirty="0" smtClean="0"/>
              <a:t> </a:t>
            </a: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2050" name="Picture 2" descr="G:\PREZENTACIJAI_ERAF\IMG_87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35697" y="1210083"/>
            <a:ext cx="6801348" cy="4523173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805264"/>
            <a:ext cx="8136904" cy="576064"/>
          </a:xfrm>
        </p:spPr>
        <p:txBody>
          <a:bodyPr>
            <a:normAutofit fontScale="70000" lnSpcReduction="20000"/>
          </a:bodyPr>
          <a:lstStyle/>
          <a:p>
            <a:r>
              <a:rPr lang="lv-LV" dirty="0" err="1" smtClean="0"/>
              <a:t>I</a:t>
            </a:r>
            <a:r>
              <a:rPr lang="en-GB" dirty="0" err="1" smtClean="0"/>
              <a:t>egādāties</a:t>
            </a:r>
            <a:r>
              <a:rPr lang="en-GB" dirty="0" smtClean="0"/>
              <a:t> A3 </a:t>
            </a:r>
            <a:r>
              <a:rPr lang="en-GB" dirty="0" err="1" smtClean="0"/>
              <a:t>skeneri</a:t>
            </a:r>
            <a:r>
              <a:rPr lang="en-GB" dirty="0" smtClean="0"/>
              <a:t>, </a:t>
            </a:r>
            <a:r>
              <a:rPr lang="en-GB" dirty="0" err="1" smtClean="0"/>
              <a:t>modernu</a:t>
            </a:r>
            <a:r>
              <a:rPr lang="en-GB" dirty="0" smtClean="0"/>
              <a:t> </a:t>
            </a:r>
            <a:r>
              <a:rPr lang="en-GB" dirty="0" err="1" smtClean="0"/>
              <a:t>kopētāju</a:t>
            </a:r>
            <a:r>
              <a:rPr lang="en-GB" dirty="0" smtClean="0"/>
              <a:t>, </a:t>
            </a:r>
            <a:r>
              <a:rPr lang="en-GB" dirty="0" err="1" smtClean="0"/>
              <a:t>galda</a:t>
            </a:r>
            <a:r>
              <a:rPr lang="en-GB" dirty="0" smtClean="0"/>
              <a:t> lampas, </a:t>
            </a:r>
            <a:r>
              <a:rPr lang="en-GB" dirty="0" err="1" smtClean="0"/>
              <a:t>datorus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2880320" cy="576064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 </a:t>
            </a:r>
            <a:br>
              <a:rPr lang="lv-LV" dirty="0" smtClean="0"/>
            </a:br>
            <a:r>
              <a:rPr lang="en-GB" dirty="0" err="1" smtClean="0"/>
              <a:t>Bibliotēkas</a:t>
            </a:r>
            <a:r>
              <a:rPr lang="en-GB" dirty="0" smtClean="0"/>
              <a:t> </a:t>
            </a:r>
            <a:r>
              <a:rPr lang="en-GB" dirty="0" err="1" smtClean="0"/>
              <a:t>modernizēšana</a:t>
            </a:r>
            <a:r>
              <a:rPr lang="en-GB" dirty="0" smtClean="0"/>
              <a:t> </a:t>
            </a: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3074" name="Picture 2" descr="G:\PREZENTACIJAI_ERAF\IMG_87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23729" y="1401636"/>
            <a:ext cx="6080210" cy="4043587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733256"/>
            <a:ext cx="8136904" cy="648072"/>
          </a:xfrm>
        </p:spPr>
        <p:txBody>
          <a:bodyPr>
            <a:normAutofit fontScale="70000" lnSpcReduction="20000"/>
          </a:bodyPr>
          <a:lstStyle/>
          <a:p>
            <a:r>
              <a:rPr lang="lv-LV" dirty="0" smtClean="0"/>
              <a:t>I</a:t>
            </a:r>
            <a:r>
              <a:rPr lang="en-GB" dirty="0" err="1" smtClean="0"/>
              <a:t>egādāties</a:t>
            </a:r>
            <a:r>
              <a:rPr lang="en-GB" dirty="0" smtClean="0"/>
              <a:t> A3 </a:t>
            </a:r>
            <a:r>
              <a:rPr lang="en-GB" dirty="0" err="1" smtClean="0"/>
              <a:t>skeneri</a:t>
            </a:r>
            <a:r>
              <a:rPr lang="en-GB" dirty="0" smtClean="0"/>
              <a:t>, </a:t>
            </a:r>
            <a:r>
              <a:rPr lang="en-GB" dirty="0" err="1" smtClean="0"/>
              <a:t>modernu</a:t>
            </a:r>
            <a:r>
              <a:rPr lang="en-GB" dirty="0" smtClean="0"/>
              <a:t> </a:t>
            </a:r>
            <a:r>
              <a:rPr lang="en-GB" dirty="0" err="1" smtClean="0"/>
              <a:t>kopētāju</a:t>
            </a:r>
            <a:r>
              <a:rPr lang="en-GB" dirty="0" smtClean="0"/>
              <a:t>, </a:t>
            </a:r>
            <a:r>
              <a:rPr lang="en-GB" dirty="0" err="1" smtClean="0"/>
              <a:t>galda</a:t>
            </a:r>
            <a:r>
              <a:rPr lang="en-GB" dirty="0" smtClean="0"/>
              <a:t> lampas, </a:t>
            </a:r>
            <a:r>
              <a:rPr lang="en-GB" dirty="0" err="1" smtClean="0"/>
              <a:t>datorus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 </a:t>
            </a:r>
            <a:r>
              <a:rPr lang="en-GB" dirty="0" err="1" smtClean="0"/>
              <a:t>Bibliotēkas</a:t>
            </a:r>
            <a:r>
              <a:rPr lang="en-GB" dirty="0" smtClean="0"/>
              <a:t> </a:t>
            </a:r>
            <a:r>
              <a:rPr lang="en-GB" dirty="0" err="1" smtClean="0"/>
              <a:t>modernizēšana</a:t>
            </a:r>
            <a:r>
              <a:rPr lang="en-GB" dirty="0" smtClean="0"/>
              <a:t> </a:t>
            </a: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1028" name="Picture 4" descr="G:\PREZENTACIJAI_ERAF\IMG_87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812" t="2118" r="2817" b="4693"/>
          <a:stretch>
            <a:fillRect/>
          </a:stretch>
        </p:blipFill>
        <p:spPr bwMode="auto">
          <a:xfrm rot="16200000">
            <a:off x="3524611" y="1380044"/>
            <a:ext cx="5263130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877272"/>
            <a:ext cx="8136904" cy="504056"/>
          </a:xfrm>
        </p:spPr>
        <p:txBody>
          <a:bodyPr>
            <a:normAutofit fontScale="70000" lnSpcReduction="20000"/>
          </a:bodyPr>
          <a:lstStyle/>
          <a:p>
            <a:r>
              <a:rPr lang="en-GB" dirty="0" err="1" smtClean="0"/>
              <a:t>iegādāties</a:t>
            </a:r>
            <a:r>
              <a:rPr lang="en-GB" dirty="0" smtClean="0"/>
              <a:t> A3 </a:t>
            </a:r>
            <a:r>
              <a:rPr lang="en-GB" dirty="0" err="1" smtClean="0"/>
              <a:t>skeneri</a:t>
            </a:r>
            <a:r>
              <a:rPr lang="en-GB" dirty="0" smtClean="0"/>
              <a:t>, </a:t>
            </a:r>
            <a:r>
              <a:rPr lang="en-GB" dirty="0" err="1" smtClean="0"/>
              <a:t>modernu</a:t>
            </a:r>
            <a:r>
              <a:rPr lang="en-GB" dirty="0" smtClean="0"/>
              <a:t> </a:t>
            </a:r>
            <a:r>
              <a:rPr lang="en-GB" dirty="0" err="1" smtClean="0"/>
              <a:t>kopētāju</a:t>
            </a:r>
            <a:r>
              <a:rPr lang="en-GB" dirty="0" smtClean="0"/>
              <a:t>, </a:t>
            </a:r>
            <a:r>
              <a:rPr lang="en-GB" dirty="0" err="1" smtClean="0"/>
              <a:t>galda</a:t>
            </a:r>
            <a:r>
              <a:rPr lang="en-GB" dirty="0" smtClean="0"/>
              <a:t> lampas, </a:t>
            </a:r>
            <a:r>
              <a:rPr lang="en-GB" dirty="0" err="1" smtClean="0"/>
              <a:t>datorus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 </a:t>
            </a:r>
            <a:r>
              <a:rPr lang="en-GB" dirty="0" err="1" smtClean="0"/>
              <a:t>Bibliotēkas</a:t>
            </a:r>
            <a:r>
              <a:rPr lang="en-GB" dirty="0" smtClean="0"/>
              <a:t> </a:t>
            </a:r>
            <a:r>
              <a:rPr lang="en-GB" dirty="0" err="1" smtClean="0"/>
              <a:t>modernizēšana</a:t>
            </a:r>
            <a:r>
              <a:rPr lang="en-GB" dirty="0" smtClean="0"/>
              <a:t> </a:t>
            </a: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4098" name="Picture 2" descr="G:\PREZENTACIJAI_ERAF\IMG_87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 rot="16200000">
            <a:off x="3499765" y="1404891"/>
            <a:ext cx="5112327" cy="339990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733256"/>
            <a:ext cx="8208912" cy="576064"/>
          </a:xfrm>
        </p:spPr>
        <p:txBody>
          <a:bodyPr>
            <a:normAutofit fontScale="85000" lnSpcReduction="20000"/>
          </a:bodyPr>
          <a:lstStyle/>
          <a:p>
            <a:r>
              <a:rPr lang="lv-LV" dirty="0" smtClean="0"/>
              <a:t>Kontroles sistēma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4.Infrastruktūras pielāgošana personām ar funkcionāliem kustību traucējumiem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384376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 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8" name="Picture 5" descr="C:\Users\Aris\Pictures\ERAF_FOTO - Copy\ARHIVS_2010-12-03 RCK_5_STAVS_3_12_2010\RCK_5_STAVS_3_12_2010 0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45119" y="1451770"/>
            <a:ext cx="6206206" cy="413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5589240"/>
            <a:ext cx="8568952" cy="576064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liftu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384376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 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5589240"/>
            <a:ext cx="8568952" cy="576064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liftu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  <p:pic>
        <p:nvPicPr>
          <p:cNvPr id="14338" name="Picture 2" descr="G:\ERAF_PREZ_PAPILDUS\IMG_12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284" y="1452563"/>
            <a:ext cx="5516033" cy="4137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384376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 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5589240"/>
            <a:ext cx="8568952" cy="576064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liftu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  <p:pic>
        <p:nvPicPr>
          <p:cNvPr id="17411" name="Picture 3" descr="G:\ERAF_PREZ_PAPILDUS\RCK ERAF 28-10-2010 1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3" y="1556792"/>
            <a:ext cx="5703912" cy="380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384376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 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5589240"/>
            <a:ext cx="8568952" cy="576064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liftu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  <p:pic>
        <p:nvPicPr>
          <p:cNvPr id="18434" name="Picture 2" descr="G:\ERAF_PREZ_PAPILDUS\RCK ERAF 28-10-2010 1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6450" y="1557338"/>
            <a:ext cx="6047853" cy="40319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384376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 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5589240"/>
            <a:ext cx="8568952" cy="576064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liftu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  <p:pic>
        <p:nvPicPr>
          <p:cNvPr id="6" name="Picture 2" descr="G:\ERAF_PREZ_PAPILDUS\RCK_21_12_2010 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628800"/>
            <a:ext cx="6155867" cy="41039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672408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</a:t>
            </a:r>
            <a:r>
              <a:rPr lang="lv-LV" u="sng" dirty="0" smtClean="0"/>
              <a:t> </a:t>
            </a:r>
            <a:r>
              <a:rPr lang="lv-LV" dirty="0" smtClean="0"/>
              <a:t>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8" name="Picture 2" descr="C:\Users\Aris\Pictures\ERAF_ATLASITI_2011_12_01\RCK_ERAF_5_STAVS 0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4452" y="1316066"/>
            <a:ext cx="5813972" cy="4362843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661248"/>
            <a:ext cx="8136904" cy="504056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liftu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176464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 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661248"/>
            <a:ext cx="8136904" cy="504056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liftu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pic>
        <p:nvPicPr>
          <p:cNvPr id="13314" name="Picture 2" descr="G:\ERAF_PREZ_PAPILDUS\IMG_03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2293" y="1263186"/>
            <a:ext cx="5864083" cy="4398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2952328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6146" name="Picture 2" descr="G:\PREZENTACIJAI_ERAF\IMG_88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 rot="16200000">
            <a:off x="3571773" y="1188867"/>
            <a:ext cx="5112327" cy="339990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589240"/>
            <a:ext cx="8136904" cy="576064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liftu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032448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 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8" name="Picture 2" descr="C:\Documents and Settings\Velta\Desktop\Kapnu%20telpa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30190" y="1355758"/>
            <a:ext cx="6242210" cy="4161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661248"/>
            <a:ext cx="8136904" cy="504056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pacēlāju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312368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</a:t>
            </a:r>
            <a:r>
              <a:rPr lang="lv-LV" u="sng" dirty="0" smtClean="0"/>
              <a:t> </a:t>
            </a:r>
            <a:r>
              <a:rPr lang="lv-LV" dirty="0" smtClean="0"/>
              <a:t>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uzbrauktuvi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  <p:pic>
        <p:nvPicPr>
          <p:cNvPr id="10242" name="Picture 2" descr="G:\ERAF_PREZ_PAPILDUS\IMG_09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3073" y="1484313"/>
            <a:ext cx="5088467" cy="381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240360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661248"/>
            <a:ext cx="8136904" cy="648072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</a:t>
            </a:r>
            <a:r>
              <a:rPr lang="en-GB" sz="2400" dirty="0" err="1" smtClean="0"/>
              <a:t>uzbrauktuvi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  <p:pic>
        <p:nvPicPr>
          <p:cNvPr id="12290" name="Picture 2" descr="G:\ERAF_PREZ_PAPILDUS\IMG_11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412776"/>
            <a:ext cx="5904655" cy="4428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3672408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589240"/>
            <a:ext cx="8136904" cy="576064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auto </a:t>
            </a:r>
            <a:r>
              <a:rPr lang="en-GB" sz="2400" dirty="0" err="1" smtClean="0"/>
              <a:t>stāvvietu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  <p:pic>
        <p:nvPicPr>
          <p:cNvPr id="11266" name="Picture 2" descr="G:\ERAF_PREZ_PAPILDUS\IMG_12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3073" y="1196752"/>
            <a:ext cx="5838724" cy="4379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lv-LV" dirty="0" smtClean="0"/>
              <a:t>  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8" name="Picture 2" descr="C:\Users\Aris\Pictures\ERAF_FOTO - Copy\WC\ERAF_05_01_2011 0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86542" y="374372"/>
            <a:ext cx="3981802" cy="5310432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661248"/>
            <a:ext cx="8136904" cy="504056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WC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RCK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104456" cy="792088"/>
          </a:xfrm>
        </p:spPr>
        <p:txBody>
          <a:bodyPr>
            <a:normAutofit fontScale="90000"/>
          </a:bodyPr>
          <a:lstStyle/>
          <a:p>
            <a:pPr lvl="0"/>
            <a:r>
              <a:rPr lang="lv-LV" dirty="0" smtClean="0"/>
              <a:t> Infrastruktūras pielāgošana personām ar funkcionāliem kustību traucējumiem</a:t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7" name="Content Placeholder 3" descr="C:\Users\Aris\Pictures\ERAF_FOTO - Copy\WC\ERAF_05_01_2011 0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692" y="1412776"/>
            <a:ext cx="5696141" cy="4269791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661248"/>
            <a:ext cx="8136904" cy="504056"/>
          </a:xfrm>
        </p:spPr>
        <p:txBody>
          <a:bodyPr/>
          <a:lstStyle/>
          <a:p>
            <a:r>
              <a:rPr lang="lv-LV" sz="2400" dirty="0" smtClean="0"/>
              <a:t>I</a:t>
            </a:r>
            <a:r>
              <a:rPr lang="en-GB" sz="2400" dirty="0" err="1" smtClean="0"/>
              <a:t>zbūvēt</a:t>
            </a:r>
            <a:r>
              <a:rPr lang="en-GB" sz="2400" dirty="0" smtClean="0"/>
              <a:t> WC</a:t>
            </a:r>
            <a:endParaRPr lang="lv-LV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RCK</a:t>
            </a:r>
            <a:endParaRPr lang="lv-LV"/>
          </a:p>
        </p:txBody>
      </p:sp>
      <p:pic>
        <p:nvPicPr>
          <p:cNvPr id="1026" name="Picture 2" descr="C:\Users\Aris\Desktop\DESTOP_2013\RCK_ERAF_REKLAMA\JAUNS\atlasiiti\DRUKASANAI\DRUKAT_1\006_Java Printing_a_a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216" y="620688"/>
            <a:ext cx="8542064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1259</Words>
  <Application>Microsoft Office PowerPoint</Application>
  <PresentationFormat>On-screen Show (4:3)</PresentationFormat>
  <Paragraphs>228</Paragraphs>
  <Slides>71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3" baseType="lpstr">
      <vt:lpstr>Office Theme</vt:lpstr>
      <vt:lpstr>Custom Design</vt:lpstr>
      <vt:lpstr>Slide 1</vt:lpstr>
      <vt:lpstr>Slide 2</vt:lpstr>
      <vt:lpstr>Slide 3</vt:lpstr>
      <vt:lpstr>Slide 4</vt:lpstr>
      <vt:lpstr>PROJEKTA PRIORITĀTES</vt:lpstr>
      <vt:lpstr>Slide 6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RCK telpu rekonstrukcija un renovācija</vt:lpstr>
      <vt:lpstr>Slide 43</vt:lpstr>
      <vt:lpstr>Iekārtu, aprīkojuma, informācijas un komunikācijas tehnoloģiju modernizēšana </vt:lpstr>
      <vt:lpstr>Iekārtu, aprīkojuma, informācijas un komunikācijas tehnoloģiju modernizēšana </vt:lpstr>
      <vt:lpstr>Iekārtu, aprīkojuma, informācijas un komunikācijas tehnoloģiju modernizēšana </vt:lpstr>
      <vt:lpstr>Iekārtu, aprīkojuma, informācijas un komunikācijas tehnoloģiju modernizēšana</vt:lpstr>
      <vt:lpstr>Iekārtu, aprīkojuma, informācijas un komunikācijas tehnoloģiju modernizēšana</vt:lpstr>
      <vt:lpstr>Iekārtu, aprīkojuma, informācijas un komunikācijas tehnoloģiju modernizēšana</vt:lpstr>
      <vt:lpstr>Iekārtu, aprīkojuma, informācijas un komunikācijas tehnoloģiju modernizēšana: </vt:lpstr>
      <vt:lpstr>Slide 51</vt:lpstr>
      <vt:lpstr>  Bibliotēkas modernizēšana  </vt:lpstr>
      <vt:lpstr>  Bibliotēkas modernizēšana  </vt:lpstr>
      <vt:lpstr> Bibliotēkas modernizēšana  </vt:lpstr>
      <vt:lpstr> Bibliotēkas modernizēšana  </vt:lpstr>
      <vt:lpstr>Slide 56</vt:lpstr>
      <vt:lpstr>  Infrastruktūras pielāgošana personām ar funkcionāliem kustību traucējumiem  </vt:lpstr>
      <vt:lpstr>  Infrastruktūras pielāgošana personām ar funkcionāliem kustību traucējumiem  </vt:lpstr>
      <vt:lpstr>  Infrastruktūras pielāgošana personām ar funkcionāliem kustību traucējumiem  </vt:lpstr>
      <vt:lpstr>  Infrastruktūras pielāgošana personām ar funkcionāliem kustību traucējumiem  </vt:lpstr>
      <vt:lpstr>  Infrastruktūras pielāgošana personām ar funkcionāliem kustību traucējumiem  </vt:lpstr>
      <vt:lpstr>  Infrastruktūras pielāgošana personām ar funkcionāliem kustību traucējumiem  </vt:lpstr>
      <vt:lpstr>  Infrastruktūras pielāgošana personām ar funkcionāliem kustību traucējumiem  </vt:lpstr>
      <vt:lpstr> Infrastruktūras pielāgošana personām ar funkcionāliem kustību traucējumiem  </vt:lpstr>
      <vt:lpstr>  Infrastruktūras pielāgošana personām ar funkcionāliem kustību traucējumiem  </vt:lpstr>
      <vt:lpstr>  Infrastruktūras pielāgošana personām ar funkcionāliem kustību traucējumiem  </vt:lpstr>
      <vt:lpstr> Infrastruktūras pielāgošana personām ar funkcionāliem kustību traucējumiem  </vt:lpstr>
      <vt:lpstr> Infrastruktūras pielāgošana personām ar funkcionāliem kustību traucējumiem  </vt:lpstr>
      <vt:lpstr>  Infrastruktūras pielāgošana personām ar funkcionāliem kustību traucējumiem  </vt:lpstr>
      <vt:lpstr> Infrastruktūras pielāgošana personām ar funkcionāliem kustību traucējumiem  </vt:lpstr>
      <vt:lpstr>Slide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Valdis</dc:creator>
  <cp:lastModifiedBy>Aris</cp:lastModifiedBy>
  <cp:revision>44</cp:revision>
  <dcterms:created xsi:type="dcterms:W3CDTF">2012-12-04T18:23:50Z</dcterms:created>
  <dcterms:modified xsi:type="dcterms:W3CDTF">2013-01-28T07:51:13Z</dcterms:modified>
</cp:coreProperties>
</file>